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pdf" ContentType="application/pdf"/>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notesMaster" Target="notesMasters/notesMaster1.xml" /><Relationship Id="rId12" Type="http://schemas.openxmlformats.org/officeDocument/2006/relationships/viewProps" Target="viewProps.xml" /><Relationship Id="rId11" Type="http://schemas.openxmlformats.org/officeDocument/2006/relationships/presProps" Target="presProps.xml" /><Relationship Id="rId1" Type="http://schemas.openxmlformats.org/officeDocument/2006/relationships/slideMaster" Target="slideMasters/slideMaster1.xml" /><Relationship Id="rId14" Type="http://schemas.openxmlformats.org/officeDocument/2006/relationships/tableStyles" Target="tableStyles.xml" /><Relationship Id="rId13" Type="http://schemas.openxmlformats.org/officeDocument/2006/relationships/theme" Target="theme/theme1.xml" /></Relationships>
</file>

<file path=ppt/media/image1.jpg>
</file>

<file path=ppt/media/image2.pdf>
</file>

<file path=ppt/media/image3.pdf>
</file>

<file path=ppt/media/image4.pdf>
</file>

<file path=ppt/media/image5.pdf>
</file>

<file path=ppt/media/image6.pd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To understand what drives blood cholesterol in mice, we evaluated diversity outbred mice and asked what explains variation in their blood cholesterol. Diversity outbred mice are derived from the inter-breeding of eight founder strains. are genetically unique. We used data from 840 mice, both male and female, randomized to either a control chow diet or a high fat high sucrose diet.</a:t>
            </a:r>
          </a:p>
          <a:p>
            <a:pPr lvl="0" indent="0" marL="0">
              <a:buNone/>
            </a:pPr>
          </a:p>
          <a:p>
            <a:pPr lvl="0" indent="0" marL="0">
              <a:buNone/>
            </a:pPr>
            <a:r>
              <a:rPr/>
              <a:t> Can you highlight part c of this figure</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We used a machine learning approach called a regression tree, inputing 162 clinical and morphological phenotypes and used these to identify what predicts serum cholesterol.</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The first predictor was the diet, with high fat high sucrose diet increasing cholesterol by 33 mg/dL.</a:t>
            </a:r>
          </a:p>
          <a:p>
            <a:pPr lvl="0" indent="0" marL="0">
              <a:buNone/>
            </a:pPr>
          </a:p>
          <a:p>
            <a:pPr lvl="0" indent="0" marL="0">
              <a:buNone/>
            </a:pPr>
            <a:r>
              <a:rPr/>
              <a:t>DUSTIN: can you highlight the diet branch point</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The next best predictor was serum triglycerides. This was expected as hyperlipidemia and hypercholeserolemia are often co-morbid.</a:t>
            </a:r>
          </a:p>
          <a:p>
            <a:pPr lvl="0" indent="0" marL="0">
              <a:buNone/>
            </a:pPr>
          </a:p>
          <a:p>
            <a:pPr lvl="0" indent="0" marL="0">
              <a:buNone/>
            </a:pPr>
            <a:r>
              <a:rPr/>
              <a:t>DUSTIN: can you highlight the Triglycerides branch point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CODY To our surprise, the next predictor was serum calcium. As you can see, a 1 mg/dL increase in serum choleserol is associated with a 12.7 mg/dL increrase in cholesterol, and this is true in male and female mice, across both diets.</a:t>
            </a:r>
          </a:p>
          <a:p>
            <a:pPr lvl="0" indent="0" marL="0">
              <a:buNone/>
            </a:pPr>
          </a:p>
          <a:p>
            <a:pPr lvl="0" indent="0" marL="0">
              <a:buNone/>
            </a:pPr>
            <a:r>
              <a:rPr/>
              <a:t>can you highlight the calcium branch point</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DAVE or CODY: We looked into the literature and several human studies have reported positive associations between calcium and cholesterol, and between serum calcium and cardiovascular disease. This is the first study in mice showing that this relationship is robust across diets and sexes. While we have some hypotheses, we dont yet know whether calcium increases cholesterol, whether cholesterol increases calcium, or if something else drives both, and we look forward to studying this in the future.</a:t>
            </a:r>
          </a:p>
          <a:p>
            <a:pPr lvl="0" indent="0" marL="0">
              <a:buNone/>
            </a:pPr>
          </a:p>
          <a:p>
            <a:pPr lvl="0" indent="0" marL="0">
              <a:buNone/>
            </a:pPr>
            <a:r>
              <a:rPr/>
              <a:t>can you sequentially increase</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DAVE: Together these data show the power of using diversity outbred mice as a tool of precision nutrition, allowing us to leverage genetic diversity under conditions of exceptional dietary and environmenal control. We would like to thank both Kaelin Loftus and Gary Churchill for their work on this study, and for funding from the Undergraduate Research Opportunities Program at the University of Michgian, The Jackson Laboratories and National Institutes of Health. If you have any questions or thoughts about our study please contact us at bridges_lab  umich.edu or on X at bridges_lab</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1.jp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pdf" /></Relationships>
</file>

<file path=ppt/slides/_rels/slide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3.xml" /><Relationship Id="rId4" Type="http://schemas.openxmlformats.org/officeDocument/2006/relationships/image" Target="../media/image3.pdf" /><Relationship Id="rId3" Type="http://schemas.openxmlformats.org/officeDocument/2006/relationships/image" Target="../media/image2.pdf" /></Relationships>
</file>

<file path=ppt/slides/_rels/slide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4.xml" /><Relationship Id="rId4" Type="http://schemas.openxmlformats.org/officeDocument/2006/relationships/image" Target="../media/image4.pdf" /><Relationship Id="rId3" Type="http://schemas.openxmlformats.org/officeDocument/2006/relationships/image" Target="../media/image2.pdf"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5.xml" /><Relationship Id="rId4" Type="http://schemas.openxmlformats.org/officeDocument/2006/relationships/image" Target="../media/image5.pdf" /><Relationship Id="rId3" Type="http://schemas.openxmlformats.org/officeDocument/2006/relationships/image" Target="../media/image2.pdf"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6.pdf"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Cross-sectional association between blood cholesterol and calcium levels in genetically diverse strains of mice</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Cody Cousineau, Kaelin Loftus, Gary A. Churchill and Dave Bridges</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Diversity Outbred Mice</a:t>
            </a:r>
          </a:p>
        </p:txBody>
      </p:sp>
      <p:pic>
        <p:nvPicPr>
          <p:cNvPr descr="https://www.ncbi.nlm.nih.gov/pmc/articles/PMC6571031/bin/nihms-1530844-f0001.jpg" id="0" name="Picture 1"/>
          <p:cNvPicPr>
            <a:picLocks noGrp="1" noChangeAspect="1"/>
          </p:cNvPicPr>
          <p:nvPr/>
        </p:nvPicPr>
        <p:blipFill>
          <a:blip r:embed="rId3"/>
          <a:stretch>
            <a:fillRect/>
          </a:stretch>
        </p:blipFill>
        <p:spPr bwMode="auto">
          <a:xfrm>
            <a:off x="2806700" y="1193800"/>
            <a:ext cx="35306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Saul MC, Philip VM, Reinholdt LG; Center for Systems Neurogenetics of Addiction; Chesler EJ. High-Diversity Mouse Populations for Complex Traits. Trends Genet. 2019 Jul;35(7):501-514. doi: 10.1016/j.tig.2019.04.003.</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What Predicts Serum Cholesterol?</a:t>
            </a:r>
          </a:p>
        </p:txBody>
      </p:sp>
      <p:pic>
        <p:nvPicPr>
          <p:cNvPr descr="../../Mouse%20Genetics/Cholesterol/figures/full-tree-4.pdf" id="0" name="Picture 1"/>
          <p:cNvPicPr>
            <a:picLocks noGrp="1" noChangeAspect="1"/>
          </p:cNvPicPr>
          <p:nvPr/>
        </p:nvPicPr>
        <p:blipFill>
          <a:blip r:embed="rId3"/>
          <a:stretch>
            <a:fillRect/>
          </a:stretch>
        </p:blipFill>
        <p:spPr bwMode="auto">
          <a:xfrm>
            <a:off x="2197100" y="1193800"/>
            <a:ext cx="47498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High Fat, High Sucrose Diets Increases Cholesterol</a:t>
            </a:r>
          </a:p>
        </p:txBody>
      </p:sp>
      <p:pic>
        <p:nvPicPr>
          <p:cNvPr descr="../../Mouse%20Genetics/Cholesterol/figures/full-tree-4.pdf" id="0" name="Picture 1"/>
          <p:cNvPicPr>
            <a:picLocks noGrp="1" noChangeAspect="1"/>
          </p:cNvPicPr>
          <p:nvPr/>
        </p:nvPicPr>
        <p:blipFill>
          <a:blip r:embed="rId3"/>
          <a:stretch>
            <a:fillRect/>
          </a:stretch>
        </p:blipFill>
        <p:spPr bwMode="auto">
          <a:xfrm>
            <a:off x="457200" y="1447800"/>
            <a:ext cx="4038600" cy="2882900"/>
          </a:xfrm>
          <a:prstGeom prst="rect">
            <a:avLst/>
          </a:prstGeom>
          <a:noFill/>
          <a:ln w="9525">
            <a:noFill/>
            <a:headEnd/>
            <a:tailEnd/>
          </a:ln>
        </p:spPr>
      </p:pic>
      <p:pic>
        <p:nvPicPr>
          <p:cNvPr descr="../../Mouse%20Genetics/Cholesterol/figures/cholesterol-analysis-1.pdf" id="0" name="Picture 1"/>
          <p:cNvPicPr>
            <a:picLocks noGrp="1" noChangeAspect="1"/>
          </p:cNvPicPr>
          <p:nvPr/>
        </p:nvPicPr>
        <p:blipFill>
          <a:blip r:embed="rId4"/>
          <a:stretch>
            <a:fillRect/>
          </a:stretch>
        </p:blipFill>
        <p:spPr bwMode="auto">
          <a:xfrm>
            <a:off x="4648200" y="1447800"/>
            <a:ext cx="4038600" cy="28829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Serum Triglycerides and Cholesterol are Linked</a:t>
            </a:r>
          </a:p>
        </p:txBody>
      </p:sp>
      <p:pic>
        <p:nvPicPr>
          <p:cNvPr descr="../../Mouse%20Genetics/Cholesterol/figures/full-tree-4.pdf" id="0" name="Picture 1"/>
          <p:cNvPicPr>
            <a:picLocks noGrp="1" noChangeAspect="1"/>
          </p:cNvPicPr>
          <p:nvPr/>
        </p:nvPicPr>
        <p:blipFill>
          <a:blip r:embed="rId3"/>
          <a:stretch>
            <a:fillRect/>
          </a:stretch>
        </p:blipFill>
        <p:spPr bwMode="auto">
          <a:xfrm>
            <a:off x="457200" y="1447800"/>
            <a:ext cx="4038600" cy="2882900"/>
          </a:xfrm>
          <a:prstGeom prst="rect">
            <a:avLst/>
          </a:prstGeom>
          <a:noFill/>
          <a:ln w="9525">
            <a:noFill/>
            <a:headEnd/>
            <a:tailEnd/>
          </a:ln>
        </p:spPr>
      </p:pic>
      <p:pic>
        <p:nvPicPr>
          <p:cNvPr descr="../../Mouse%20Genetics/Cholesterol/figures/TG-1.pdf" id="0" name="Picture 1"/>
          <p:cNvPicPr>
            <a:picLocks noGrp="1" noChangeAspect="1"/>
          </p:cNvPicPr>
          <p:nvPr/>
        </p:nvPicPr>
        <p:blipFill>
          <a:blip r:embed="rId4"/>
          <a:stretch>
            <a:fillRect/>
          </a:stretch>
        </p:blipFill>
        <p:spPr bwMode="auto">
          <a:xfrm>
            <a:off x="4648200" y="1447800"/>
            <a:ext cx="4038600" cy="28829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Serum Calcium is Associated with Cholesterol</a:t>
            </a:r>
          </a:p>
        </p:txBody>
      </p:sp>
      <p:pic>
        <p:nvPicPr>
          <p:cNvPr descr="../../Mouse%20Genetics/Cholesterol/figures/full-tree-4.pdf" id="0" name="Picture 1"/>
          <p:cNvPicPr>
            <a:picLocks noGrp="1" noChangeAspect="1"/>
          </p:cNvPicPr>
          <p:nvPr/>
        </p:nvPicPr>
        <p:blipFill>
          <a:blip r:embed="rId3"/>
          <a:stretch>
            <a:fillRect/>
          </a:stretch>
        </p:blipFill>
        <p:spPr bwMode="auto">
          <a:xfrm>
            <a:off x="457200" y="1447800"/>
            <a:ext cx="4038600" cy="2882900"/>
          </a:xfrm>
          <a:prstGeom prst="rect">
            <a:avLst/>
          </a:prstGeom>
          <a:noFill/>
          <a:ln w="9525">
            <a:noFill/>
            <a:headEnd/>
            <a:tailEnd/>
          </a:ln>
        </p:spPr>
      </p:pic>
      <p:pic>
        <p:nvPicPr>
          <p:cNvPr descr="../../Mouse%20Genetics/Cholesterol/figures/Calcium-1.pdf" id="0" name="Picture 1"/>
          <p:cNvPicPr>
            <a:picLocks noGrp="1" noChangeAspect="1"/>
          </p:cNvPicPr>
          <p:nvPr/>
        </p:nvPicPr>
        <p:blipFill>
          <a:blip r:embed="rId4"/>
          <a:stretch>
            <a:fillRect/>
          </a:stretch>
        </p:blipFill>
        <p:spPr bwMode="auto">
          <a:xfrm>
            <a:off x="4648200" y="1447800"/>
            <a:ext cx="4038600" cy="28829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Graphicalabstract_figure.pdf"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Acknowledgements</a:t>
            </a:r>
          </a:p>
        </p:txBody>
      </p:sp>
      <p:sp>
        <p:nvSpPr>
          <p:cNvPr id="3" name="Content Placeholder 2"/>
          <p:cNvSpPr>
            <a:spLocks noGrp="1"/>
          </p:cNvSpPr>
          <p:nvPr>
            <p:ph idx="1" sz="half"/>
          </p:nvPr>
        </p:nvSpPr>
        <p:spPr/>
        <p:txBody>
          <a:bodyPr/>
          <a:lstStyle/>
          <a:p>
            <a:pPr lvl="0"/>
            <a:r>
              <a:rPr/>
              <a:t>Kaelin Loftus (University of Michigan)</a:t>
            </a:r>
          </a:p>
          <a:p>
            <a:pPr lvl="0"/>
            <a:r>
              <a:rPr/>
              <a:t>Gary A. Churchill (The Jackson Laboratories)</a:t>
            </a:r>
          </a:p>
          <a:p>
            <a:pPr lvl="0"/>
            <a:r>
              <a:rPr/>
              <a:t>Contact us at bridges_lab@umich.edu or bridges_lab on social</a:t>
            </a:r>
          </a:p>
        </p:txBody>
      </p:sp>
      <p:sp>
        <p:nvSpPr>
          <p:cNvPr id="4" name="Content Placeholder 3"/>
          <p:cNvSpPr>
            <a:spLocks noGrp="1"/>
          </p:cNvSpPr>
          <p:nvPr>
            <p:ph idx="2" sz="half"/>
          </p:nvPr>
        </p:nvSpPr>
        <p:spPr/>
        <p:txBody>
          <a:bodyPr/>
          <a:lstStyle/>
          <a:p>
            <a:pPr lvl="0"/>
            <a:r>
              <a:rPr/>
              <a:t>UROP</a:t>
            </a:r>
          </a:p>
          <a:p>
            <a:pPr lvl="0"/>
            <a:r>
              <a:rPr/>
              <a:t>The Jackson Laboratories</a:t>
            </a:r>
          </a:p>
          <a:p>
            <a:pPr lvl="0"/>
            <a:r>
              <a:rPr/>
              <a:t>NIDDK R01DK107535</a:t>
            </a:r>
          </a:p>
          <a:p>
            <a:pPr lvl="0"/>
            <a:r>
              <a:rPr/>
              <a:t>NIGMS R01GM070683</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Cross-sectional association between blood cholesterol and calcium levels in genetically diverse strains of mice</dc:title>
  <dc:creator>Cody Cousineau, Kaelin Loftus, Gary A. Churchill and Dave Bridges</dc:creator>
  <cp:keywords/>
  <dcterms:created xsi:type="dcterms:W3CDTF">2023-12-17T20:07:15Z</dcterms:created>
  <dcterms:modified xsi:type="dcterms:W3CDTF">2023-12-17T20:07:15Z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a-notes">
    <vt:lpwstr>We want to share some recent work our lab has done in understanding cholesterol levels. Elevations in LDL-cholesterol cause cardiovascular disease, and is very important in preventing and treating disease. However, separating the genetic, physiological and dietary influences of blood cholesterol in humans is difficult.</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toc-title">
    <vt:lpwstr>Table of contents</vt:lpwstr>
  </property>
</Properties>
</file>